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24384000" cy="13716000"/>
  <p:notesSz cx="6858000" cy="9144000"/>
  <p:embeddedFontLst>
    <p:embeddedFont>
      <p:font typeface="paybooc Bold"/>
      <p:bold r:id="rId44"/>
    </p:embeddedFont>
    <p:embeddedFont>
      <p:font typeface="paybooc Medium"/>
      <p:bold r:id="rId45"/>
    </p:embeddedFont>
    <p:embeddedFont>
      <p:font typeface="Noto Sans CJK KR DemiLight"/>
      <p:regular r:id="rId46"/>
    </p:embeddedFont>
    <p:embeddedFont>
      <p:font typeface="paybooc ExtraBold"/>
      <p:bold r:id="rId47"/>
    </p:embeddedFont>
    <p:embeddedFont>
      <p:font typeface="Pretendard Regular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1.fntdata" Type="http://schemas.openxmlformats.org/officeDocument/2006/relationships/font"/><Relationship Id="rId45" Target="fonts/font2.fntdata" Type="http://schemas.openxmlformats.org/officeDocument/2006/relationships/font"/><Relationship Id="rId46" Target="fonts/font3.fntdata" Type="http://schemas.openxmlformats.org/officeDocument/2006/relationships/font"/><Relationship Id="rId47" Target="fonts/font4.fntdata" Type="http://schemas.openxmlformats.org/officeDocument/2006/relationships/font"/><Relationship Id="rId48" Target="fonts/font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31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33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34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Relationship Id="rId4" Target="../media/image34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0" y="8674100"/>
            <a:ext cx="15760700" cy="88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70400" y="8902700"/>
            <a:ext cx="154432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경성대학교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소프트웨어학과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 |    </a:t>
            </a:r>
            <a:r>
              <a:rPr lang="ko-KR" sz="2400" b="false" i="false" u="none" strike="noStrike">
                <a:solidFill>
                  <a:srgbClr val="373737"/>
                </a:solidFill>
                <a:ea typeface="Noto Sans CJK KR DemiLight"/>
              </a:rPr>
              <a:t>강동협</a:t>
            </a:r>
            <a:r>
              <a:rPr lang="en-US" sz="2400" b="false" i="false" u="none" strike="noStrike">
                <a:solidFill>
                  <a:srgbClr val="373737"/>
                </a:solidFill>
                <a:latin typeface="Noto Sans CJK KR DemiLight"/>
              </a:rPr>
              <a:t>   |    2021563001  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2300" y="5575300"/>
            <a:ext cx="18072100" cy="2451100"/>
          </a:xfrm>
          <a:prstGeom prst="rect">
            <a:avLst/>
          </a:prstGeom>
        </p:spPr>
        <p:txBody>
          <a:bodyPr anchor="t" rtlCol="false" lIns="0" tIns="77046" rIns="0" bIns="0"/>
          <a:lstStyle/>
          <a:p>
            <a:pPr algn="ctr" lvl="0">
              <a:lnSpc>
                <a:spcPct val="107899"/>
              </a:lnSpc>
            </a:pPr>
            <a:r>
              <a:rPr lang="en-US" sz="12133" b="false" i="false" u="none" strike="noStrike">
                <a:solidFill>
                  <a:srgbClr val="90A4A5"/>
                </a:solidFill>
                <a:latin typeface="paybooc Medium"/>
              </a:rPr>
              <a:t>11,12</a:t>
            </a:r>
            <a:r>
              <a:rPr lang="ko-KR" sz="12133" b="false" i="false" u="none" strike="noStrike">
                <a:solidFill>
                  <a:srgbClr val="90A4A5"/>
                </a:solidFill>
                <a:ea typeface="paybooc Medium"/>
              </a:rPr>
              <a:t>주차</a:t>
            </a:r>
            <a:r>
              <a:rPr lang="en-US" sz="12133" b="false" i="false" u="none" strike="noStrike">
                <a:solidFill>
                  <a:srgbClr val="90A4A5"/>
                </a:solidFill>
                <a:latin typeface="paybooc Medium"/>
              </a:rPr>
              <a:t> </a:t>
            </a:r>
            <a:r>
              <a:rPr lang="ko-KR" sz="12133" b="false" i="false" u="none" strike="noStrike">
                <a:solidFill>
                  <a:srgbClr val="90A4A5"/>
                </a:solidFill>
                <a:ea typeface="paybooc Medium"/>
              </a:rPr>
              <a:t>과제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87700" y="990600"/>
            <a:ext cx="180213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en" sz="2400" b="false" i="false" u="none" strike="noStrike" spc="240">
                <a:solidFill>
                  <a:srgbClr val="FFFFFF"/>
                </a:solidFill>
                <a:latin typeface="paybooc Bold"/>
              </a:rPr>
              <a:t>Ecole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9000" y="5181600"/>
            <a:ext cx="8318500" cy="596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N; i &gt;= 1; i--) {
    const factValue = factorial[i - 1]; // BigInt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나눗셈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**const index = Number(K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result.push(numbers[index]);
    numbers.splice(index, 1);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4100" y="5181600"/>
            <a:ext cx="107823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0; i &lt; N; i++) {
const currentNum = permutation[i];
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index = numbers.indexOf(currentNum);
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**order += BigInt(index) * factorial[N - 1 - i];**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numbers.splice(index, 1);
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최소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공통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조상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2870200"/>
            <a:ext cx="10350500" cy="449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84400" y="7378700"/>
            <a:ext cx="100076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000" y="3467100"/>
            <a:ext cx="8648700" cy="768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range(N, 0, -1):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(fact[i-1])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**index = K // fact[i - 1]**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fact[i - 1]**
    #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result.append(numbers.pop(index))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range(N):
    current_num = perm[i]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남아있는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(index)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index = numbers.index(current_num)
    #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**order += index * fact[N - 1 - i]**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numbers.pop(index)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4500" y="3251200"/>
            <a:ext cx="101981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N; i &gt;= 1; i--) {
    long factValue = factorial[i - 1];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**int index = (int) 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sb.append(numbers.get(index)).append(" ");
    numbers.remove(index);
}
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0; i &lt; N; i++) {
    int currentNum = permutation[i];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index = numbers.indexOf(currentNum);
    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**order += (long) index * factorial[N - 1 - i];**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numbers.remove(index);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9000" y="5181600"/>
            <a:ext cx="8318500" cy="596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N; i &gt;= 1; i--) {
    const factValue = factorial[i - 1]; // BigInt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나눗셈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**const index = Number(K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result.push(numbers[index]);
    numbers.splice(index, 1);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4100" y="5181600"/>
            <a:ext cx="107823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0; i &lt; N; i++) {
const currentNum = permutation[i];
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index = numbers.indexOf(currentNum);
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**order += BigInt(index) * factorial[N - 1 - i];**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numbers.splice(index, 1);
}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01300" y="10121900"/>
            <a:ext cx="1257300" cy="73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이항계수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2870200"/>
            <a:ext cx="10947400" cy="554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42900" y="3073400"/>
            <a:ext cx="8153400" cy="406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81500" y="9029700"/>
            <a:ext cx="5486400" cy="292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0" y="8788400"/>
            <a:ext cx="80772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000" y="3467100"/>
            <a:ext cx="8648700" cy="768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range(N, 0, -1):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(fact[i-1])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**index = K // fact[i - 1]**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fact[i - 1]**
    #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result.append(numbers.pop(index))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range(N):
    current_num = perm[i]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남아있는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(index)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index = numbers.index(current_num)
    #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**order += index * fact[N - 1 - i]**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numbers.pop(index)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4500" y="3251200"/>
            <a:ext cx="101981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N; i &gt;= 1; i--) {
    long factValue = factorial[i - 1];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**int index = (int) 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sb.append(numbers.get(index)).append(" ");
    numbers.remove(index);
}
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0; i &lt; N; i++) {
    int currentNum = permutation[i];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index = numbers.indexOf(currentNum);
    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**order += (long) index * factorial[N - 1 - i];**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numbers.remove(index);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9000" y="5181600"/>
            <a:ext cx="8318500" cy="596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N; i &gt;= 1; i--) {
    const factValue = factorial[i - 1]; // BigInt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나눗셈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**const index = Number(K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result.push(numbers[index]);
    numbers.splice(index, 1);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4100" y="5181600"/>
            <a:ext cx="107823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0; i &lt; N; i++) {
const currentNum = permutation[i];
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index = numbers.indexOf(currentNum);
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**order += BigInt(index) * factorial[N - 1 - i];**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numbers.splice(index, 1);
}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이항계수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2870200"/>
            <a:ext cx="10350500" cy="5156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08100" y="2870200"/>
            <a:ext cx="6565900" cy="254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55700" y="5740400"/>
            <a:ext cx="6718300" cy="3086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55700" y="9156700"/>
            <a:ext cx="67183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DF4F4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86000" y="4470400"/>
            <a:ext cx="9664700" cy="129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87800" y="52705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세그먼트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트리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11600" y="45593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합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17800" y="47879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5100" y="2527300"/>
            <a:ext cx="8813800" cy="1181100"/>
          </a:xfrm>
          <a:prstGeom prst="rect">
            <a:avLst/>
          </a:prstGeom>
        </p:spPr>
        <p:txBody>
          <a:bodyPr anchor="t" rtlCol="false" lIns="0" tIns="84667" rIns="0" bIns="0"/>
          <a:lstStyle/>
          <a:p>
            <a:pPr algn="ctr" lvl="0">
              <a:lnSpc>
                <a:spcPct val="99600"/>
              </a:lnSpc>
            </a:pPr>
            <a:r>
              <a:rPr lang="en" sz="6666" b="false" i="false" u="none" strike="noStrike">
                <a:solidFill>
                  <a:srgbClr val="373737"/>
                </a:solidFill>
                <a:latin typeface="paybooc ExtraBold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87700" y="990600"/>
            <a:ext cx="18021300" cy="431800"/>
          </a:xfrm>
          <a:prstGeom prst="rect">
            <a:avLst/>
          </a:prstGeom>
        </p:spPr>
        <p:txBody>
          <a:bodyPr anchor="t" rtlCol="false" lIns="0" tIns="30480" rIns="0" bIns="0"/>
          <a:lstStyle/>
          <a:p>
            <a:pPr algn="ctr" lvl="0">
              <a:lnSpc>
                <a:spcPct val="99600"/>
              </a:lnSpc>
            </a:pPr>
            <a:r>
              <a:rPr lang="en" sz="2400" b="false" i="false" u="none" strike="noStrike" spc="240">
                <a:solidFill>
                  <a:srgbClr val="FFFFFF"/>
                </a:solidFill>
                <a:latin typeface="paybooc Bold"/>
              </a:rPr>
              <a:t>Ecole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11400" y="5943600"/>
            <a:ext cx="9664700" cy="1295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013200" y="67437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최소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공통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37000" y="60325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최소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공통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조상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43200" y="62611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02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24100" y="7416800"/>
            <a:ext cx="9664700" cy="1295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025900" y="82169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최소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공통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49700" y="75057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최소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공통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조상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55900" y="7734300"/>
            <a:ext cx="11430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03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8890000"/>
            <a:ext cx="9664700" cy="12954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4000500" y="96901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24300" y="89789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이항계수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730500" y="92075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04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58700" y="4470400"/>
            <a:ext cx="9664700" cy="129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4160500" y="52705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84300" y="45593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이항계수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90500" y="47879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05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58700" y="5943600"/>
            <a:ext cx="9664700" cy="129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4160500" y="67437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084300" y="60325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다리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놓기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90500" y="62611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06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84100" y="7416800"/>
            <a:ext cx="9664700" cy="12954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4185900" y="82169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09700" y="75057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순열의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순서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15900" y="77343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07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96800" y="8890000"/>
            <a:ext cx="9664700" cy="12954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4198600" y="9690100"/>
            <a:ext cx="6870700" cy="508000"/>
          </a:xfrm>
          <a:prstGeom prst="rect">
            <a:avLst/>
          </a:prstGeom>
        </p:spPr>
        <p:txBody>
          <a:bodyPr anchor="t" rtlCol="false" lIns="0" tIns="28313" rIns="0" bIns="0"/>
          <a:lstStyle/>
          <a:p>
            <a:pPr algn="ctr" lvl="0">
              <a:lnSpc>
                <a:spcPct val="99600"/>
              </a:lnSpc>
            </a:pP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229" b="false" i="false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29" b="false" i="false" u="none" strike="noStrike">
                <a:solidFill>
                  <a:srgbClr val="373737"/>
                </a:solidFill>
                <a:ea typeface="Noto Sans CJK KR DemiLight"/>
              </a:rPr>
              <a:t>알아보기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122400" y="8978900"/>
            <a:ext cx="7023100" cy="660400"/>
          </a:xfrm>
          <a:prstGeom prst="rect">
            <a:avLst/>
          </a:prstGeom>
        </p:spPr>
        <p:txBody>
          <a:bodyPr anchor="t" rtlCol="false" lIns="0" tIns="37161" rIns="0" bIns="0"/>
          <a:lstStyle/>
          <a:p>
            <a:pPr algn="ctr" lvl="0">
              <a:lnSpc>
                <a:spcPct val="99600"/>
              </a:lnSpc>
            </a:pP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사전</a:t>
            </a:r>
            <a:r>
              <a:rPr lang="en-US" sz="2926" b="false" i="false" u="none" strike="noStrike" spc="-88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926" b="false" i="false" u="none" strike="noStrike" spc="-88">
                <a:solidFill>
                  <a:srgbClr val="373737"/>
                </a:solidFill>
                <a:ea typeface="paybooc Bold"/>
              </a:rPr>
              <a:t>찾기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28600" y="9207500"/>
            <a:ext cx="1155700" cy="647700"/>
          </a:xfrm>
          <a:prstGeom prst="rect">
            <a:avLst/>
          </a:prstGeom>
        </p:spPr>
        <p:txBody>
          <a:bodyPr anchor="t" rtlCol="false" lIns="0" tIns="46010" rIns="0" bIns="0"/>
          <a:lstStyle/>
          <a:p>
            <a:pPr algn="ctr" lvl="0">
              <a:lnSpc>
                <a:spcPct val="99600"/>
              </a:lnSpc>
            </a:pPr>
            <a:r>
              <a:rPr lang="en" sz="3622" b="false" i="false" u="none" strike="noStrike">
                <a:solidFill>
                  <a:srgbClr val="90A4A5"/>
                </a:solidFill>
                <a:latin typeface="paybooc ExtraBold"/>
              </a:rPr>
              <a:t>08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000" y="3467100"/>
            <a:ext cx="8648700" cy="768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range(N, 0, -1):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(fact[i-1])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**index = K // fact[i - 1]**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fact[i - 1]**
    #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result.append(numbers.pop(index))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range(N):
    current_num = perm[i]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남아있는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(index)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index = numbers.index(current_num)
    #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**order += index * fact[N - 1 - i]**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numbers.pop(index)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4500" y="3251200"/>
            <a:ext cx="101981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N; i &gt;= 1; i--) {
    long factValue = factorial[i - 1];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**int index = (int) 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sb.append(numbers.get(index)).append(" ");
    numbers.remove(index);
}
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0; i &lt; N; i++) {
    int currentNum = permutation[i];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index = numbers.indexOf(currentNum);
    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**order += (long) index * factorial[N - 1 - i];**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numbers.remove(index);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9000" y="5181600"/>
            <a:ext cx="8318500" cy="596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N; i &gt;= 1; i--) {
    const factValue = factorial[i - 1]; // BigInt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나눗셈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**const index = Number(K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result.push(numbers[index]);
    numbers.splice(index, 1);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4100" y="5181600"/>
            <a:ext cx="107823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0; i &lt; N; i++) {
const currentNum = permutation[i];
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index = numbers.indexOf(currentNum);
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**order += BigInt(index) * factorial[N - 1 - i];**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numbers.splice(index, 1);
}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다리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놓기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2870200"/>
            <a:ext cx="10350500" cy="4965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8204200"/>
            <a:ext cx="10350500" cy="3771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88900" y="3073400"/>
            <a:ext cx="6134100" cy="342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88900" y="6845300"/>
            <a:ext cx="6134100" cy="3086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88900" y="10299700"/>
            <a:ext cx="61341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000" y="3467100"/>
            <a:ext cx="8648700" cy="768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range(N, 0, -1):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(fact[i-1])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**index = K // fact[i - 1]**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fact[i - 1]**
    #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result.append(numbers.pop(index))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range(N):
    current_num = perm[i]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남아있는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(index)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index = numbers.index(current_num)
    #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**order += index * fact[N - 1 - i]**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numbers.pop(index)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4500" y="3251200"/>
            <a:ext cx="101981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N; i &gt;= 1; i--) {
    long factValue = factorial[i - 1];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**int index = (int) 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sb.append(numbers.get(index)).append(" ");
    numbers.remove(index);
}
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0; i &lt; N; i++) {
    int currentNum = permutation[i];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index = numbers.indexOf(currentNum);
    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**order += (long) index * factorial[N - 1 - i];**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numbers.remove(index);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9000" y="5181600"/>
            <a:ext cx="8318500" cy="596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N; i &gt;= 1; i--) {
    const factValue = factorial[i - 1]; // BigInt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나눗셈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**const index = Number(K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result.push(numbers[index]);
    numbers.splice(index, 1);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4100" y="5181600"/>
            <a:ext cx="107823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0; i &lt; N; i++) {
const currentNum = permutation[i];
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index = numbers.indexOf(currentNum);
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**order += BigInt(index) * factorial[N - 1 - i];**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numbers.splice(index, 1);
}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순열의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58100" y="3200400"/>
            <a:ext cx="10261600" cy="5486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58100" y="8991600"/>
            <a:ext cx="96901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4559300"/>
            <a:ext cx="9321800" cy="524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순열의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99999">
            <a:off x="6578600" y="7721600"/>
            <a:ext cx="84455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023600" y="3784600"/>
            <a:ext cx="8750300" cy="4318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16199"/>
              </a:lnSpc>
            </a:pP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제외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(4-1)!=6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   [ex: 1XXX, 2XXX]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85500" y="4533900"/>
            <a:ext cx="100711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범위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(cnt) : K(3) ≤ 6(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) × 1(cnt)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성립하므로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cnt = 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23600" y="5283200"/>
            <a:ext cx="91948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: cnt=1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{1, 2, 3, 4}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                      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번째로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자리에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옵니다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85500" y="6451600"/>
            <a:ext cx="86868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4. K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: K = K - (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× (cnt - 1))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공식을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사용합니다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                            K = 3 - (6 × (1 - 1)) = 3 - 0 = 3. K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변함없이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027900" y="6604000"/>
            <a:ext cx="3708400" cy="69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현재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완성된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순열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: 1 _ _ _
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남은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숫자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: {2, 3, 4}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71200" y="3479800"/>
            <a:ext cx="1993900" cy="30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결정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23600" y="8293100"/>
            <a:ext cx="8851900" cy="4318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16199"/>
              </a:lnSpc>
            </a:pP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자리를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나열하는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(3-1)! = 2! = 2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85500" y="9029700"/>
            <a:ext cx="10198100" cy="1282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범위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(cnt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):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K=3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어느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범위에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확인합니다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    - K(3) ≤ 2(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) × 1 →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거짓</a:t>
            </a:r>
          </a:p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    - K(3) ≤ 2(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) × 2 →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(3 ≤ 4).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cnt =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23600" y="10464800"/>
            <a:ext cx="9550400" cy="1282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: cnt=2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{2, 3, 4}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번째로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    - 1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: 2, 2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: 3, 3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: 4</a:t>
            </a:r>
          </a:p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자리에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올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85500" y="11887200"/>
            <a:ext cx="9537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4. K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업데이트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: K = 3 - (2 × (2 - 1)) = 3 - 2 = 1.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값은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701000" y="11607800"/>
            <a:ext cx="2755900" cy="69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현재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완성된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순열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: 1 3 _ _
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남은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숫자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: {2, 4}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71200" y="7747000"/>
            <a:ext cx="2019300" cy="30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결정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4559300"/>
            <a:ext cx="9321800" cy="524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순열의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99999">
            <a:off x="6578600" y="7721600"/>
            <a:ext cx="84455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023600" y="3784600"/>
            <a:ext cx="8750300" cy="4318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16199"/>
              </a:lnSpc>
            </a:pP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자리를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나열하는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수는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(2-1)! = 1! = 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85500" y="4483100"/>
            <a:ext cx="100711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범위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(cnt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):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K=1 </a:t>
            </a:r>
          </a:p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    - K(1) ≤ 1(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) × 1(cnt)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성립하므로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cnt = 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이다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23600" y="5473700"/>
            <a:ext cx="12026900" cy="85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: 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: cnt=1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{2, 4}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번째로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수인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자리에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옵니다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23600" y="6604000"/>
            <a:ext cx="86868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4. K = 1 - (1 × (1 - 1)) = 1 - 0 = 1. K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그대로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027900" y="6604000"/>
            <a:ext cx="3721100" cy="698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현재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완성된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순열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: 1 3 2 _
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남은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 </a:t>
            </a:r>
            <a:r>
              <a:rPr lang="ko-KR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ea typeface="Pretendard Regular"/>
              </a:rPr>
              <a:t>숫자</a:t>
            </a:r>
            <a:r>
              <a:rPr lang="en-US" sz="1968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: {4}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71200" y="3479800"/>
            <a:ext cx="2006600" cy="30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세번째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결정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23600" y="8293100"/>
            <a:ext cx="8851900" cy="4318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16199"/>
              </a:lnSpc>
            </a:pP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숫자가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4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하나뿐이므로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자리는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99" b="false" i="false" u="none" strike="noStrike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239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71200" y="7747000"/>
            <a:ext cx="2019300" cy="30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네번째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  <a:r>
              <a:rPr lang="en-US" sz="172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23" b="false" i="false" u="none" strike="noStrike">
                <a:solidFill>
                  <a:srgbClr val="000000"/>
                </a:solidFill>
                <a:ea typeface="Pretendard Regular"/>
              </a:rPr>
              <a:t>결정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구간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합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2870200"/>
            <a:ext cx="10223500" cy="289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73300" y="5791200"/>
            <a:ext cx="9791700" cy="511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11200" y="4076700"/>
            <a:ext cx="87884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41500" y="5397500"/>
            <a:ext cx="8826500" cy="4686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순열의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99999">
            <a:off x="6654800" y="7721600"/>
            <a:ext cx="84455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112500" y="3746500"/>
            <a:ext cx="10375900" cy="15113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16199"/>
              </a:lnSpc>
            </a:pP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</a:p>
          <a:p>
            <a:pPr algn="l" lvl="0">
              <a:lnSpc>
                <a:spcPct val="116199"/>
              </a:lnSpc>
            </a:pP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    - 1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작으면서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사용되지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몇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개인가요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?  0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개입니다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자리에서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번째로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숫자입니다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12500" y="5448300"/>
            <a:ext cx="10375900" cy="200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2. K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앞에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오는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순열들의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자릿수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: 3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: 3! = 6</a:t>
            </a:r>
          </a:p>
          <a:p>
            <a:pPr algn="l" lvl="0">
              <a:lnSpc>
                <a:spcPct val="116199"/>
              </a:lnSpc>
            </a:pP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앞에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오는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= (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-1) ×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5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25" b="false" i="false" u="none" strike="noStrike">
                <a:solidFill>
                  <a:srgbClr val="000000"/>
                </a:solidFill>
                <a:latin typeface="Pretendard Regular"/>
              </a:rPr>
              <a:t> = 0 × 6 = 0</a:t>
            </a:r>
          </a:p>
          <a:p>
            <a:pPr algn="l" lvl="0">
              <a:lnSpc>
                <a:spcPct val="116199"/>
              </a:lnSpc>
            </a:pPr>
            <a:r>
              <a:rPr lang="en" sz="2825" b="false" i="false" u="none" strike="noStrike">
                <a:solidFill>
                  <a:srgbClr val="000000"/>
                </a:solidFill>
                <a:latin typeface="Pretendard Regular"/>
              </a:rPr>
              <a:t>    - K = K + 0 = 1   </a:t>
            </a:r>
            <a:r>
              <a:rPr lang="en" sz="2825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K=1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47400" y="2946400"/>
            <a:ext cx="27813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첫번째</a:t>
            </a:r>
            <a:r>
              <a:rPr lang="en-US" sz="32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32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12500" y="8534400"/>
            <a:ext cx="11518900" cy="15113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16199"/>
              </a:lnSpc>
            </a:pP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    - 3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작으면서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사용되지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?2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하나뿐입니다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 (1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이미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자리에서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번째로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숫자입니다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 (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-1 = 1)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12500" y="10274300"/>
            <a:ext cx="10541000" cy="200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2. K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앞에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오는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순열들의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자릿수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2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2! = 2</a:t>
            </a:r>
          </a:p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앞에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오는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= (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-1) ×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= 1 × 2 = 2</a:t>
            </a:r>
          </a:p>
          <a:p>
            <a:pPr algn="l" lvl="0">
              <a:lnSpc>
                <a:spcPct val="116199"/>
              </a:lnSpc>
            </a:pPr>
            <a:r>
              <a:rPr lang="en" sz="2826" b="false" i="false" u="none" strike="noStrike">
                <a:solidFill>
                  <a:srgbClr val="000000"/>
                </a:solidFill>
                <a:latin typeface="Pretendard Regular"/>
              </a:rPr>
              <a:t>    - K = K + 2 = 1 + 2 = 3  </a:t>
            </a:r>
            <a:r>
              <a:rPr lang="en" sz="2826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K=3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87100" y="7747000"/>
            <a:ext cx="27940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두번째</a:t>
            </a:r>
            <a:r>
              <a:rPr lang="en-US" sz="32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32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41500" y="5397500"/>
            <a:ext cx="8826500" cy="4686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순열의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순서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399999">
            <a:off x="6654800" y="7721600"/>
            <a:ext cx="8445500" cy="50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112500" y="3746500"/>
            <a:ext cx="10693400" cy="15113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16199"/>
              </a:lnSpc>
            </a:pP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    - 2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작으면서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사용되지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?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없습니다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 (1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사용됨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자리에서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번째로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숫자입니다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 (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-1 = 0)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12500" y="5499100"/>
            <a:ext cx="10693400" cy="2006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2. K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앞에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오는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순열들의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개수를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자릿수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1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→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1! = 1</a:t>
            </a:r>
          </a:p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    - 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앞에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오는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= (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-1) ×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= 0 × 1 = 0</a:t>
            </a:r>
          </a:p>
          <a:p>
            <a:pPr algn="l" lvl="0">
              <a:lnSpc>
                <a:spcPct val="116199"/>
              </a:lnSpc>
            </a:pPr>
            <a:r>
              <a:rPr lang="en" sz="2826" b="false" i="false" u="none" strike="noStrike">
                <a:solidFill>
                  <a:srgbClr val="000000"/>
                </a:solidFill>
                <a:latin typeface="Pretendard Regular"/>
              </a:rPr>
              <a:t>    -K = K + 0 = 3  </a:t>
            </a:r>
            <a:r>
              <a:rPr lang="en" sz="2826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K=3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47400" y="2946400"/>
            <a:ext cx="27940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세번째</a:t>
            </a:r>
            <a:r>
              <a:rPr lang="en-US" sz="32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32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87100" y="8534400"/>
            <a:ext cx="11531600" cy="1003300"/>
          </a:xfrm>
          <a:prstGeom prst="rect">
            <a:avLst/>
          </a:prstGeom>
        </p:spPr>
        <p:txBody>
          <a:bodyPr anchor="t" rtlCol="false"/>
          <a:lstStyle/>
          <a:p>
            <a:pPr algn="l" lvl="1">
              <a:lnSpc>
                <a:spcPct val="116199"/>
              </a:lnSpc>
            </a:pP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숫자가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하나뿐이므로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당연히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번째로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숫자입니다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87100" y="10274300"/>
            <a:ext cx="10553700" cy="1003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2. K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갱신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자리는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순위에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주지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26" b="false" i="false" u="none" strike="noStrike">
                <a:solidFill>
                  <a:srgbClr val="000000"/>
                </a:solidFill>
                <a:ea typeface="Pretendard Regular"/>
              </a:rPr>
              <a:t>않습니다</a:t>
            </a:r>
            <a:r>
              <a:rPr lang="en-US" sz="2826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" sz="2826" b="false" i="false" u="none" strike="noStrike">
                <a:solidFill>
                  <a:srgbClr val="000000"/>
                </a:solidFill>
                <a:latin typeface="Pretendard Regular"/>
              </a:rPr>
              <a:t>    - K = K + 0 = 3  </a:t>
            </a:r>
            <a:r>
              <a:rPr lang="en" sz="2826" b="false" i="false" u="none" strike="noStrike">
                <a:solidFill>
                  <a:srgbClr val="000000"/>
                </a:solidFill>
                <a:highlight>
                  <a:srgbClr val="FECCBE"/>
                </a:highlight>
                <a:latin typeface="Pretendard Regular"/>
              </a:rPr>
              <a:t>K=3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87100" y="7747000"/>
            <a:ext cx="2794000" cy="571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네번째</a:t>
            </a:r>
            <a:r>
              <a:rPr lang="en-US" sz="32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자리</a:t>
            </a:r>
            <a:r>
              <a:rPr lang="en-US" sz="320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1" b="false" i="false" u="none" strike="noStrike">
                <a:solidFill>
                  <a:srgbClr val="000000"/>
                </a:solidFill>
                <a:ea typeface="Pretendard Regular"/>
              </a:rPr>
              <a:t>숫자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000" y="3467100"/>
            <a:ext cx="8648700" cy="768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range(N, 0, -1):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(fact[i-1])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**index = K // fact[i - 1]**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fact[i - 1]**
    #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result.append(numbers.pop(index))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range(N):
    current_num = perm[i]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남아있는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(index)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index = numbers.index(current_num)
    #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**order += index * fact[N - 1 - i]**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numbers.pop(index)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4500" y="3251200"/>
            <a:ext cx="101981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N; i &gt;= 1; i--) {
    long factValue = factorial[i - 1];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**int index = (int) 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sb.append(numbers.get(index)).append(" ");
    numbers.remove(index);
}
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0; i &lt; N; i++) {
    int currentNum = permutation[i];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index = numbers.indexOf(currentNum);
    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**order += (long) index * factorial[N - 1 - i];**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numbers.remove(index);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9000" y="5181600"/>
            <a:ext cx="8318500" cy="596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N; i &gt;= 1; i--) {
    const factValue = factorial[i - 1]; // BigInt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나눗셈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**const index = Number(K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result.push(numbers[index]);
    numbers.splice(index, 1);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4100" y="5181600"/>
            <a:ext cx="107823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0; i &lt; N; i++) {
const currentNum = permutation[i];
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index = numbers.indexOf(currentNum);
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**order += BigInt(index) * factorial[N - 1 - i];**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numbers.splice(index, 1);
}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사전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찾기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95500" y="1701800"/>
            <a:ext cx="10160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4229100"/>
            <a:ext cx="10350500" cy="4572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0" y="4432300"/>
            <a:ext cx="103505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000" y="3467100"/>
            <a:ext cx="8648700" cy="768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range(N, 0, -1):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(fact[i-1])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**index = K // fact[i - 1]**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fact[i - 1]**
    #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result.append(numbers.pop(index))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range(N):
    current_num = perm[i]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남아있는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(index)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index = numbers.index(current_num)
    #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**order += index * fact[N - 1 - i]**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numbers.pop(index)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4500" y="3251200"/>
            <a:ext cx="101981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N; i &gt;= 1; i--) {
    long factValue = factorial[i - 1];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**int index = (int) 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sb.append(numbers.get(index)).append(" ");
    numbers.remove(index);
}
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0; i &lt; N; i++) {
    int currentNum = permutation[i];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index = numbers.indexOf(currentNum);
    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**order += (long) index * factorial[N - 1 - i];**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numbers.remove(index);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9000" y="5181600"/>
            <a:ext cx="8318500" cy="596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N; i &gt;= 1; i--) {
    const factValue = factorial[i - 1]; // BigInt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나눗셈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**const index = Number(K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result.push(numbers[index]);
    numbers.splice(index, 1);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4100" y="5181600"/>
            <a:ext cx="107823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0; i &lt; N; i++) {
const currentNum = permutation[i];
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index = numbers.indexOf(currentNum);
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**order += BigInt(index) * factorial[N - 1 - i];**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numbers.splice(index, 1);
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000" y="3467100"/>
            <a:ext cx="8648700" cy="768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range(N, 0, -1):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(fact[i-1])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**index = K // fact[i - 1]**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fact[i - 1]**
    #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result.append(numbers.pop(index))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range(N):
    current_num = perm[i]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남아있는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(index)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index = numbers.index(current_num)
    #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**order += index * fact[N - 1 - i]**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numbers.pop(index)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4500" y="3251200"/>
            <a:ext cx="101981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N; i &gt;= 1; i--) {
    long factValue = factorial[i - 1];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**int index = (int) 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sb.append(numbers.get(index)).append(" ");
    numbers.remove(index);
}
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0; i &lt; N; i++) {
    int currentNum = permutation[i];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index = numbers.indexOf(currentNum);
    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**order += (long) index * factorial[N - 1 - i];**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numbers.remove(index);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9017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9000" y="5181600"/>
            <a:ext cx="8318500" cy="596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N; i &gt;= 1; i--) {
    const factValue = factorial[i - 1]; // BigInt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나눗셈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**const index = Number(K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result.push(numbers[index]);
    numbers.splice(index, 1);
}
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4100" y="5181600"/>
            <a:ext cx="10782300" cy="426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(let i = 0; i &lt; N; i++) {
const currentNum = permutation[i];
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const index = numbers.indexOf(currentNum);
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(BigInt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연산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**order += BigInt(index) * factorial[N - 1 - i];**
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numbers.splice(index, 1);
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4478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최소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공통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조상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6400" b="false" i="false" u="none" strike="noStrike">
                <a:solidFill>
                  <a:srgbClr val="373737"/>
                </a:solidFill>
                <a:ea typeface="paybooc Bold"/>
              </a:rPr>
              <a:t>구하기</a:t>
            </a:r>
            <a:r>
              <a:rPr lang="en-US" sz="6400" b="false" i="false" u="none" strike="noStrike">
                <a:solidFill>
                  <a:srgbClr val="373737"/>
                </a:solidFill>
                <a:latin typeface="paybooc Bold"/>
              </a:rPr>
              <a:t>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2870200"/>
            <a:ext cx="10642600" cy="509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20700" y="3200400"/>
            <a:ext cx="7683500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Python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000" y="3467100"/>
            <a:ext cx="8648700" cy="768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range(N, 0, -1):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(fact[i-1])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**index = K // fact[i - 1]**
    #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fact[i - 1]**
    #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result.append(numbers.pop(index))
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i in range(N):
    current_num = perm[i]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숫자보다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남아있는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(index)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index = numbers.index(current_num)
    #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**order += index * fact[N - 1 - i]**
    #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numbers.pop(index)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D2DFD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660400"/>
            <a:ext cx="22529800" cy="1239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73200"/>
            <a:ext cx="20701000" cy="138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04800"/>
            <a:ext cx="2540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25800" y="304800"/>
            <a:ext cx="2540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304800"/>
            <a:ext cx="2540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304800"/>
            <a:ext cx="2540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304800"/>
            <a:ext cx="2540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818100" y="304800"/>
            <a:ext cx="254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846800" y="304800"/>
            <a:ext cx="254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875500" y="304800"/>
            <a:ext cx="254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04200" y="304800"/>
            <a:ext cx="254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45600" y="304800"/>
            <a:ext cx="254000" cy="825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89500" y="1625600"/>
            <a:ext cx="15798800" cy="1143000"/>
          </a:xfrm>
          <a:prstGeom prst="rect">
            <a:avLst/>
          </a:prstGeom>
        </p:spPr>
        <p:txBody>
          <a:bodyPr anchor="t" rtlCol="false" lIns="0" tIns="81280" rIns="0" bIns="0"/>
          <a:lstStyle/>
          <a:p>
            <a:pPr algn="ctr" lvl="0">
              <a:lnSpc>
                <a:spcPct val="99600"/>
              </a:lnSpc>
            </a:pPr>
            <a:r>
              <a:rPr lang="en" sz="6400" b="false" i="false" u="none" strike="noStrike">
                <a:solidFill>
                  <a:srgbClr val="373737"/>
                </a:solidFill>
                <a:latin typeface="paybooc Bold"/>
              </a:rPr>
              <a:t>Java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4700" y="1701800"/>
            <a:ext cx="1117600" cy="1143000"/>
          </a:xfrm>
          <a:prstGeom prst="rect">
            <a:avLst/>
          </a:prstGeom>
        </p:spPr>
        <p:txBody>
          <a:bodyPr anchor="t" rtlCol="false" lIns="0" tIns="64347" rIns="0" bIns="0"/>
          <a:lstStyle/>
          <a:p>
            <a:pPr algn="ctr" lvl="0">
              <a:lnSpc>
                <a:spcPct val="99600"/>
              </a:lnSpc>
            </a:pPr>
            <a:r>
              <a:rPr lang="en" sz="5066" b="false" i="false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64500" y="3251200"/>
            <a:ext cx="10198100" cy="938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// Case 1: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N; i &gt;= 1; i--) {
    long factValue = factorial[i - 1];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(factValue)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**int index = (int) (K / factValue);**
    // K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업데이트합니다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**K %= factValue;**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결과에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추가하고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sb.append(numbers.get(index)).append(" ");
    numbers.remove(index);
}
// Case 2: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주어질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for (int i = 0; i &lt; N; i++) {
    int currentNum = permutation[i];
    //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index(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구합니다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int index = numbers.indexOf(currentNum);
    //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 * 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order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더합니다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 (long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타입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)
    **order += (long) index * factorial[N - 1 - i];**
    //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사용한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숫자는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numbers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Regular"/>
              </a:rPr>
              <a:t>제거합니다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Regular"/>
              </a:rPr>
              <a:t>.
    numbers.remove(index);
}</a:t>
            </a:r>
            <a:r>
              <a:rPr lang="en" sz="24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